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sldIdLst>
    <p:sldId id="307" r:id="rId2"/>
    <p:sldId id="275" r:id="rId3"/>
    <p:sldId id="340" r:id="rId4"/>
    <p:sldId id="339" r:id="rId5"/>
    <p:sldId id="344" r:id="rId6"/>
    <p:sldId id="331" r:id="rId7"/>
    <p:sldId id="332" r:id="rId8"/>
    <p:sldId id="308" r:id="rId9"/>
    <p:sldId id="341" r:id="rId10"/>
    <p:sldId id="333" r:id="rId11"/>
    <p:sldId id="277" r:id="rId12"/>
    <p:sldId id="334" r:id="rId13"/>
    <p:sldId id="294" r:id="rId14"/>
    <p:sldId id="335" r:id="rId15"/>
    <p:sldId id="311" r:id="rId16"/>
    <p:sldId id="337" r:id="rId17"/>
    <p:sldId id="336" r:id="rId18"/>
    <p:sldId id="342" r:id="rId19"/>
    <p:sldId id="34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ED7E3"/>
    <a:srgbClr val="2B4C7F"/>
    <a:srgbClr val="063873"/>
    <a:srgbClr val="FC6A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/>
    <p:restoredTop sz="94705"/>
  </p:normalViewPr>
  <p:slideViewPr>
    <p:cSldViewPr snapToGrid="0" snapToObjects="1">
      <p:cViewPr varScale="1">
        <p:scale>
          <a:sx n="91" d="100"/>
          <a:sy n="91" d="100"/>
        </p:scale>
        <p:origin x="-552" y="-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Grafico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Start up innovative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0000">
                  <a:schemeClr val="accent3">
                    <a:lumMod val="0"/>
                    <a:lumOff val="100000"/>
                  </a:schemeClr>
                </a:gs>
                <a:gs pos="49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[startup.xls]Foglio1!$A$5:$A$10</c:f>
              <c:strCache>
                <c:ptCount val="6"/>
                <c:pt idx="0">
                  <c:v>AGRICOLTURA/PESCA</c:v>
                </c:pt>
                <c:pt idx="1">
                  <c:v>COMMERCIO</c:v>
                </c:pt>
                <c:pt idx="2">
                  <c:v>INDUSTRIA/ARTIGIANATO</c:v>
                </c:pt>
                <c:pt idx="3">
                  <c:v>SERVIZI</c:v>
                </c:pt>
                <c:pt idx="4">
                  <c:v>TURISMO</c:v>
                </c:pt>
                <c:pt idx="5">
                  <c:v>Totale complessivo</c:v>
                </c:pt>
              </c:strCache>
            </c:strRef>
          </c:cat>
          <c:val>
            <c:numRef>
              <c:f>[startup.xls]Foglio1!$B$5:$B$10</c:f>
              <c:numCache>
                <c:formatCode>General</c:formatCode>
                <c:ptCount val="6"/>
                <c:pt idx="0">
                  <c:v>14</c:v>
                </c:pt>
                <c:pt idx="1">
                  <c:v>231</c:v>
                </c:pt>
                <c:pt idx="2">
                  <c:v>951</c:v>
                </c:pt>
                <c:pt idx="3">
                  <c:v>3901</c:v>
                </c:pt>
                <c:pt idx="4">
                  <c:v>39</c:v>
                </c:pt>
                <c:pt idx="5">
                  <c:v>5161</c:v>
                </c:pt>
              </c:numCache>
            </c:numRef>
          </c:val>
        </c:ser>
        <c:dLbls>
          <c:showVal val="1"/>
        </c:dLbls>
        <c:gapWidth val="164"/>
        <c:overlap val="-22"/>
        <c:axId val="64927232"/>
        <c:axId val="64928768"/>
      </c:barChart>
      <c:catAx>
        <c:axId val="64927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8768"/>
        <c:crosses val="autoZero"/>
        <c:auto val="1"/>
        <c:lblAlgn val="ctr"/>
        <c:lblOffset val="100"/>
      </c:catAx>
      <c:valAx>
        <c:axId val="64928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9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INT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Foglio1!$A$2:$A$5</c:f>
              <c:strCache>
                <c:ptCount val="4"/>
                <c:pt idx="0">
                  <c:v>Sto frequentando un programma specifico di imprenditorialità.</c:v>
                </c:pt>
                <c:pt idx="1">
                  <c:v>Ho frequentato almeno un corso di imprenditorialità come parte obbligatoria dei miei studi.</c:v>
                </c:pt>
                <c:pt idx="2">
                  <c:v>Ho frequentato almeno un corso di imprenditorialità a scelta.</c:v>
                </c:pt>
                <c:pt idx="3">
                  <c:v>Non ho sin qui frequentato alcun corso di imprenditorialità.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0.22</c:v>
                </c:pt>
                <c:pt idx="2">
                  <c:v>0.19</c:v>
                </c:pt>
                <c:pt idx="3">
                  <c:v>0.62000000000000011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rgbClr val="063873"/>
            </a:solidFill>
          </c:spPr>
          <c:cat>
            <c:strRef>
              <c:f>Foglio1!$A$2:$A$5</c:f>
              <c:strCache>
                <c:ptCount val="4"/>
                <c:pt idx="0">
                  <c:v>Sto frequentando un programma specifico di imprenditorialità.</c:v>
                </c:pt>
                <c:pt idx="1">
                  <c:v>Ho frequentato almeno un corso di imprenditorialità come parte obbligatoria dei miei studi.</c:v>
                </c:pt>
                <c:pt idx="2">
                  <c:v>Ho frequentato almeno un corso di imprenditorialità a scelta.</c:v>
                </c:pt>
                <c:pt idx="3">
                  <c:v>Non ho sin qui frequentato alcun corso di imprenditorialità.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0.15000000000000002</c:v>
                </c:pt>
                <c:pt idx="2">
                  <c:v>0.12000000000000001</c:v>
                </c:pt>
                <c:pt idx="3">
                  <c:v>0.75000000000000011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FVG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Foglio1!$A$2:$A$5</c:f>
              <c:strCache>
                <c:ptCount val="4"/>
                <c:pt idx="0">
                  <c:v>Sto frequentando un programma specifico di imprenditorialità.</c:v>
                </c:pt>
                <c:pt idx="1">
                  <c:v>Ho frequentato almeno un corso di imprenditorialità come parte obbligatoria dei miei studi.</c:v>
                </c:pt>
                <c:pt idx="2">
                  <c:v>Ho frequentato almeno un corso di imprenditorialità a scelta.</c:v>
                </c:pt>
                <c:pt idx="3">
                  <c:v>Non ho sin qui frequentato alcun corso di imprenditorialità.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0">
                  <c:v>2.4000000000000004E-2</c:v>
                </c:pt>
                <c:pt idx="1">
                  <c:v>0.13500000000000001</c:v>
                </c:pt>
                <c:pt idx="2">
                  <c:v>0.10200000000000001</c:v>
                </c:pt>
                <c:pt idx="3" formatCode="0%">
                  <c:v>0.77000000000000013</c:v>
                </c:pt>
              </c:numCache>
            </c:numRef>
          </c:val>
        </c:ser>
        <c:dLbls/>
        <c:axId val="101495936"/>
        <c:axId val="101497472"/>
      </c:barChart>
      <c:catAx>
        <c:axId val="1014959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1497472"/>
        <c:crosses val="autoZero"/>
        <c:auto val="1"/>
        <c:lblAlgn val="ctr"/>
        <c:lblOffset val="100"/>
      </c:catAx>
      <c:valAx>
        <c:axId val="10149747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014959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solidFill>
            <a:schemeClr val="bg1">
              <a:lumMod val="50000"/>
            </a:schemeClr>
          </a:solidFill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Family</a:t>
            </a:r>
            <a:r>
              <a:rPr lang="it-IT" baseline="0" dirty="0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 </a:t>
            </a:r>
            <a:r>
              <a:rPr lang="it-IT" baseline="0" dirty="0" err="1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firm</a:t>
            </a:r>
            <a:r>
              <a:rPr lang="it-IT" baseline="0" dirty="0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 </a:t>
            </a:r>
            <a:r>
              <a:rPr lang="it-IT" baseline="0" dirty="0" err="1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income</a:t>
            </a:r>
            <a:r>
              <a:rPr lang="it-IT" baseline="0" dirty="0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/</a:t>
            </a:r>
            <a:r>
              <a:rPr lang="it-IT" baseline="0" dirty="0" err="1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wages</a:t>
            </a:r>
            <a:r>
              <a:rPr lang="it-IT" baseline="0" dirty="0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 in the </a:t>
            </a:r>
            <a:r>
              <a:rPr lang="it-IT" baseline="0" dirty="0" err="1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whole</a:t>
            </a:r>
            <a:r>
              <a:rPr lang="it-IT" baseline="0" dirty="0" smtClean="0">
                <a:latin typeface="Novecento sans wide Normal" charset="0"/>
                <a:ea typeface="Novecento sans wide Normal" charset="0"/>
                <a:cs typeface="Novecento sans wide Normal" charset="0"/>
              </a:rPr>
              <a:t> economy</a:t>
            </a:r>
            <a:endParaRPr lang="it-IT" dirty="0">
              <a:latin typeface="Novecento sans wide Normal" charset="0"/>
              <a:ea typeface="Novecento sans wide Normal" charset="0"/>
              <a:cs typeface="Novecento sans wide Normal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Foglio1!$A$2:$A$24</c:f>
              <c:strCache>
                <c:ptCount val="23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EL</c:v>
                </c:pt>
                <c:pt idx="9">
                  <c:v>ES</c:v>
                </c:pt>
                <c:pt idx="10">
                  <c:v>FR</c:v>
                </c:pt>
                <c:pt idx="11">
                  <c:v>HU</c:v>
                </c:pt>
                <c:pt idx="12">
                  <c:v>IE</c:v>
                </c:pt>
                <c:pt idx="13">
                  <c:v>IT</c:v>
                </c:pt>
                <c:pt idx="14">
                  <c:v>LT</c:v>
                </c:pt>
                <c:pt idx="15">
                  <c:v>LV</c:v>
                </c:pt>
                <c:pt idx="16">
                  <c:v>NL</c:v>
                </c:pt>
                <c:pt idx="17">
                  <c:v>PT</c:v>
                </c:pt>
                <c:pt idx="18">
                  <c:v>RO</c:v>
                </c:pt>
                <c:pt idx="19">
                  <c:v>SE</c:v>
                </c:pt>
                <c:pt idx="20">
                  <c:v>SI</c:v>
                </c:pt>
                <c:pt idx="21">
                  <c:v>SK</c:v>
                </c:pt>
                <c:pt idx="22">
                  <c:v>UK</c:v>
                </c:pt>
              </c:strCache>
            </c:strRef>
          </c:cat>
          <c:val>
            <c:numRef>
              <c:f>Foglio1!$B$2:$B$24</c:f>
              <c:numCache>
                <c:formatCode>General</c:formatCode>
                <c:ptCount val="23"/>
                <c:pt idx="0">
                  <c:v>41.1</c:v>
                </c:pt>
                <c:pt idx="1">
                  <c:v>47.1</c:v>
                </c:pt>
                <c:pt idx="2">
                  <c:v>106.8</c:v>
                </c:pt>
                <c:pt idx="3">
                  <c:v>64.8</c:v>
                </c:pt>
                <c:pt idx="4">
                  <c:v>189.8</c:v>
                </c:pt>
                <c:pt idx="5">
                  <c:v>25.2</c:v>
                </c:pt>
                <c:pt idx="6">
                  <c:v>60.4</c:v>
                </c:pt>
                <c:pt idx="7">
                  <c:v>213</c:v>
                </c:pt>
                <c:pt idx="8">
                  <c:v>87</c:v>
                </c:pt>
                <c:pt idx="9">
                  <c:v>130</c:v>
                </c:pt>
                <c:pt idx="10">
                  <c:v>44.8</c:v>
                </c:pt>
                <c:pt idx="11">
                  <c:v>72.3</c:v>
                </c:pt>
                <c:pt idx="12">
                  <c:v>27.2</c:v>
                </c:pt>
                <c:pt idx="13">
                  <c:v>51.4</c:v>
                </c:pt>
                <c:pt idx="14">
                  <c:v>63.2</c:v>
                </c:pt>
                <c:pt idx="15">
                  <c:v>46.4</c:v>
                </c:pt>
                <c:pt idx="16">
                  <c:v>76.099999999999994</c:v>
                </c:pt>
                <c:pt idx="17">
                  <c:v>42.4</c:v>
                </c:pt>
                <c:pt idx="18">
                  <c:v>71.400000000000006</c:v>
                </c:pt>
                <c:pt idx="19">
                  <c:v>36.9</c:v>
                </c:pt>
                <c:pt idx="20">
                  <c:v>16.600000000000001</c:v>
                </c:pt>
                <c:pt idx="21">
                  <c:v>22.4</c:v>
                </c:pt>
                <c:pt idx="22">
                  <c:v>114.3</c:v>
                </c:pt>
              </c:numCache>
            </c:numRef>
          </c:val>
        </c:ser>
        <c:dLbls/>
        <c:gapWidth val="219"/>
        <c:overlap val="-27"/>
        <c:axId val="102239616"/>
        <c:axId val="102274176"/>
      </c:barChart>
      <c:catAx>
        <c:axId val="102239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274176"/>
        <c:crosses val="autoZero"/>
        <c:auto val="1"/>
        <c:lblAlgn val="ctr"/>
        <c:lblOffset val="100"/>
      </c:catAx>
      <c:valAx>
        <c:axId val="102274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23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1EF6-D7A0-104D-8890-CE911CCBFA0C}" type="datetimeFigureOut">
              <a:rPr lang="it-IT" smtClean="0"/>
              <a:pPr/>
              <a:t>23/01/2016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EE540-523A-AF47-A33F-21D45E33D3D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484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LOGO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997" y="205137"/>
            <a:ext cx="1217823" cy="5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158479"/>
            <a:ext cx="7772400" cy="1359693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18172"/>
            <a:ext cx="7772400" cy="160735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66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22313" y="4232673"/>
            <a:ext cx="7772400" cy="32146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000" b="0" smtClean="0">
                <a:latin typeface="Calibri" charset="0"/>
              </a:rPr>
              <a:t>MAIL AUTORI</a:t>
            </a:r>
          </a:p>
        </p:txBody>
      </p:sp>
      <p:pic>
        <p:nvPicPr>
          <p:cNvPr id="5" name="Immagine 6" descr="Senza titolo 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531"/>
            <a:ext cx="22050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158479"/>
            <a:ext cx="7772400" cy="1359693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18172"/>
            <a:ext cx="7772400" cy="160735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Organizzazione e Gestione PMI 2008</a:t>
            </a:r>
          </a:p>
        </p:txBody>
      </p:sp>
    </p:spTree>
    <p:extLst>
      <p:ext uri="{BB962C8B-B14F-4D97-AF65-F5344CB8AC3E}">
        <p14:creationId xmlns:p14="http://schemas.microsoft.com/office/powerpoint/2010/main" xmlns="" val="298218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(Corpo)"/>
              </a:defRPr>
            </a:lvl1pPr>
            <a:lvl2pPr>
              <a:defRPr>
                <a:latin typeface="Calibri (Corpo)"/>
              </a:defRPr>
            </a:lvl2pPr>
            <a:lvl3pPr>
              <a:defRPr>
                <a:latin typeface="Calibri (Corpo)"/>
              </a:defRPr>
            </a:lvl3pPr>
            <a:lvl4pPr>
              <a:defRPr>
                <a:latin typeface="Calibri (Corpo)"/>
              </a:defRPr>
            </a:lvl4pPr>
            <a:lvl5pPr>
              <a:defRPr>
                <a:latin typeface="Calibri (Corpo)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000376" y="4857750"/>
            <a:ext cx="3019425" cy="285750"/>
          </a:xfrm>
        </p:spPr>
        <p:txBody>
          <a:bodyPr/>
          <a:lstStyle>
            <a:lvl1pPr>
              <a:defRPr>
                <a:latin typeface="Calibri (Corpo)"/>
              </a:defRPr>
            </a:lvl1pPr>
          </a:lstStyle>
          <a:p>
            <a:endParaRPr lang="en-US"/>
          </a:p>
        </p:txBody>
      </p:sp>
      <p:pic>
        <p:nvPicPr>
          <p:cNvPr id="6" name="Immagine 5" descr="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56" y="4670349"/>
            <a:ext cx="1094146" cy="2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b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56" y="4670349"/>
            <a:ext cx="1094146" cy="2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9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9" name="Immagine 5" descr="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56" y="4670349"/>
            <a:ext cx="1094146" cy="2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10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5" name="Immagine 5" descr="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56" y="4670349"/>
            <a:ext cx="1094146" cy="2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245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4" name="Immagine 5" descr="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56" y="4670349"/>
            <a:ext cx="1094146" cy="2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978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 bwMode="auto">
          <a:xfrm>
            <a:off x="0" y="951310"/>
            <a:ext cx="9144000" cy="119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Immagine 5" descr="b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956" y="4670349"/>
            <a:ext cx="1094146" cy="2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156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Organizzazione e Gestione PMI 2008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56946D-3897-7043-BD80-604B5AF241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379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00314" y="4857750"/>
            <a:ext cx="4143375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 (Corpo)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Organizzazione e Gestione PMI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 (Corpo)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 (Corpo)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 (Corpo)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 (Corpo)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 (Corpo)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1739707" y="4134204"/>
            <a:ext cx="5230117" cy="522828"/>
          </a:xfrm>
        </p:spPr>
        <p:txBody>
          <a:bodyPr/>
          <a:lstStyle/>
          <a:p>
            <a:pPr algn="l"/>
            <a:r>
              <a:rPr lang="it-IT" dirty="0" smtClean="0">
                <a:latin typeface="Novecento sans wide Normal"/>
                <a:cs typeface="Novecento sans wide Normal"/>
              </a:rPr>
              <a:t>Prof. Francesca Visintin</a:t>
            </a:r>
            <a:endParaRPr lang="it-IT" dirty="0">
              <a:latin typeface="Novecento sans wide Normal"/>
              <a:cs typeface="Novecento sans wide Norm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alphaModFix amt="57000"/>
          </a:blip>
          <a:stretch>
            <a:fillRect/>
          </a:stretch>
        </p:blipFill>
        <p:spPr>
          <a:xfrm>
            <a:off x="722313" y="484743"/>
            <a:ext cx="3174859" cy="10034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74766" y="1545190"/>
            <a:ext cx="63926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rgbClr val="2B4C7F"/>
                </a:solidFill>
                <a:latin typeface="Novecento sans wide Bold"/>
                <a:cs typeface="Novecento sans wide Bold"/>
              </a:rPr>
              <a:t>T</a:t>
            </a:r>
            <a:r>
              <a:rPr lang="it-IT" sz="3600" cap="small" dirty="0" smtClean="0">
                <a:solidFill>
                  <a:srgbClr val="2B4C7F"/>
                </a:solidFill>
                <a:latin typeface="Novecento sans wide Bold"/>
                <a:cs typeface="Novecento sans wide Bold"/>
              </a:rPr>
              <a:t>ransizione generazionale, </a:t>
            </a:r>
            <a:r>
              <a:rPr lang="it-IT" sz="3600" cap="small" dirty="0" err="1" smtClean="0">
                <a:solidFill>
                  <a:srgbClr val="2B4C7F"/>
                </a:solidFill>
                <a:latin typeface="Novecento sans wide Bold"/>
                <a:cs typeface="Novecento sans wide Bold"/>
              </a:rPr>
              <a:t>imprenditorialita’</a:t>
            </a:r>
            <a:r>
              <a:rPr lang="it-IT" sz="3600" cap="small" dirty="0" smtClean="0">
                <a:solidFill>
                  <a:srgbClr val="2B4C7F"/>
                </a:solidFill>
                <a:latin typeface="Novecento sans wide Bold"/>
                <a:cs typeface="Novecento sans wide Bold"/>
              </a:rPr>
              <a:t> e formazione</a:t>
            </a:r>
            <a:endParaRPr lang="it-IT" sz="3600" dirty="0">
              <a:solidFill>
                <a:srgbClr val="2B4C7F"/>
              </a:solidFill>
              <a:latin typeface="Novecento sans wide Bold"/>
              <a:cs typeface="Novecento sans wide Bold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99002" y="3380367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Novecento sans wide Light"/>
                <a:cs typeface="Novecento sans wide Light"/>
              </a:rPr>
              <a:t>23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  <a:latin typeface="Novecento sans wide Light"/>
                <a:cs typeface="Novecento sans wide Light"/>
              </a:rPr>
              <a:t> GENNAIO 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latin typeface="Novecento sans wide Light"/>
                <a:cs typeface="Novecento sans wide Light"/>
              </a:rPr>
              <a:t>2016</a:t>
            </a:r>
            <a:r>
              <a:rPr lang="it-IT" dirty="0" smtClean="0">
                <a:solidFill>
                  <a:schemeClr val="bg1">
                    <a:lumMod val="65000"/>
                  </a:schemeClr>
                </a:solidFill>
                <a:latin typeface="Novecento sans wide Light"/>
                <a:cs typeface="Novecento sans wide Light"/>
              </a:rPr>
              <a:t>,</a:t>
            </a:r>
            <a:endParaRPr lang="it-IT" dirty="0">
              <a:solidFill>
                <a:schemeClr val="bg1">
                  <a:lumMod val="65000"/>
                </a:schemeClr>
              </a:solidFill>
              <a:latin typeface="Novecento sans wide Light"/>
              <a:cs typeface="Novecento sans wide Ligh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15284" y="3686137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Novecento sans wide Light"/>
                <a:cs typeface="Novecento sans wide Light"/>
              </a:rPr>
              <a:t>Agriest</a:t>
            </a:r>
            <a:r>
              <a:rPr lang="it-IT" dirty="0" smtClean="0">
                <a:latin typeface="Novecento sans wide Light"/>
                <a:cs typeface="Novecento sans wide Light"/>
              </a:rPr>
              <a:t> </a:t>
            </a:r>
            <a:r>
              <a:rPr lang="it-IT" dirty="0" err="1" smtClean="0">
                <a:latin typeface="Novecento sans wide Light"/>
                <a:cs typeface="Novecento sans wide Light"/>
              </a:rPr>
              <a:t>land</a:t>
            </a:r>
            <a:r>
              <a:rPr lang="it-IT" dirty="0" smtClean="0">
                <a:latin typeface="Novecento sans wide Light"/>
                <a:cs typeface="Novecento sans wide Light"/>
              </a:rPr>
              <a:t> 2016</a:t>
            </a:r>
            <a:endParaRPr lang="it-IT" dirty="0">
              <a:latin typeface="Novecento sans wide Light"/>
              <a:cs typeface="Novecento sans wid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01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9112" y="147976"/>
            <a:ext cx="6431591" cy="691586"/>
          </a:xfrm>
        </p:spPr>
        <p:txBody>
          <a:bodyPr>
            <a:noAutofit/>
          </a:bodyPr>
          <a:lstStyle/>
          <a:p>
            <a:pPr algn="l"/>
            <a:r>
              <a:rPr lang="it-IT" sz="3200" dirty="0" err="1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Imprenditorialita’</a:t>
            </a:r>
            <a:r>
              <a:rPr lang="it-IT" sz="3200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 tra i giovani in agricoltura</a:t>
            </a:r>
            <a:r>
              <a:rPr lang="it-IT" sz="1600" dirty="0" smtClean="0">
                <a:solidFill>
                  <a:srgbClr val="7F7F7F"/>
                </a:solidFill>
                <a:latin typeface="Novecento sans wide Normal"/>
                <a:cs typeface="Novecento sans wide Normal"/>
              </a:rPr>
              <a:t/>
            </a:r>
            <a:br>
              <a:rPr lang="it-IT" sz="1600" dirty="0" smtClean="0">
                <a:solidFill>
                  <a:srgbClr val="7F7F7F"/>
                </a:solidFill>
                <a:latin typeface="Novecento sans wide Normal"/>
                <a:cs typeface="Novecento sans wide Normal"/>
              </a:rPr>
            </a:br>
            <a:endParaRPr lang="it-IT" sz="1600" dirty="0">
              <a:solidFill>
                <a:srgbClr val="7F7F7F"/>
              </a:solidFill>
              <a:latin typeface="Novecento sans wide Normal"/>
              <a:cs typeface="Novecento sans wide Norm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36963" y="1135882"/>
            <a:ext cx="6515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Distribuzione delle nuove partite iva per </a:t>
            </a:r>
            <a:r>
              <a:rPr lang="it-IT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eta’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 nel settore agricolo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61537" y="1782723"/>
            <a:ext cx="7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Georgia"/>
                <a:cs typeface="Georgia"/>
              </a:rPr>
              <a:t>Italia</a:t>
            </a:r>
            <a:endParaRPr lang="it-IT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653824" y="0"/>
            <a:ext cx="0" cy="1091664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" y="272175"/>
            <a:ext cx="158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solidFill>
                  <a:srgbClr val="7F7F7F"/>
                </a:solidFill>
                <a:latin typeface="Novecento sans wide Book"/>
                <a:cs typeface="Novecento sans wide Book"/>
              </a:rPr>
              <a:t>TASSO DI IMPRENDITORIALITÀ</a:t>
            </a:r>
            <a:endParaRPr lang="it-IT" sz="1000" dirty="0">
              <a:solidFill>
                <a:srgbClr val="7F7F7F"/>
              </a:solidFill>
              <a:latin typeface="Novecento sans wide Book"/>
              <a:cs typeface="Novecento sans wide Book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824" y="1640713"/>
            <a:ext cx="5341871" cy="32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81743" y="182717"/>
            <a:ext cx="7188305" cy="11419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16400" dirty="0" err="1">
                <a:solidFill>
                  <a:schemeClr val="accent3"/>
                </a:solidFill>
                <a:latin typeface="Novecento sans wide Bold"/>
                <a:cs typeface="Novecento sans wide Bold"/>
              </a:rPr>
              <a:t>StartUp</a:t>
            </a:r>
            <a:r>
              <a:rPr lang="it-IT" sz="16400" dirty="0">
                <a:solidFill>
                  <a:schemeClr val="accent3"/>
                </a:solidFill>
                <a:latin typeface="Novecento sans wide Bold"/>
                <a:cs typeface="Novecento sans wide Bold"/>
              </a:rPr>
              <a:t> </a:t>
            </a:r>
            <a:r>
              <a:rPr lang="it-IT" sz="16400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innovative</a:t>
            </a:r>
            <a:endParaRPr lang="it-IT" sz="16400" dirty="0">
              <a:solidFill>
                <a:schemeClr val="accent3"/>
              </a:solidFill>
              <a:latin typeface="Novecento sans wide Bold"/>
              <a:cs typeface="Novecento sans wide Bold"/>
            </a:endParaRPr>
          </a:p>
          <a:p>
            <a:pPr algn="l"/>
            <a:endParaRPr lang="it-IT" sz="6000" dirty="0">
              <a:latin typeface="Novecento sans wide Normal"/>
              <a:cs typeface="Novecento sans wide Normal"/>
            </a:endParaRPr>
          </a:p>
          <a:p>
            <a:pPr algn="l"/>
            <a:r>
              <a:rPr lang="it-IT" sz="5600" b="1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imprese </a:t>
            </a:r>
            <a:r>
              <a:rPr lang="it-IT" sz="5600" b="1" dirty="0">
                <a:solidFill>
                  <a:schemeClr val="accent3"/>
                </a:solidFill>
                <a:latin typeface="Novecento sans wide Bold"/>
                <a:cs typeface="Novecento sans wide Bold"/>
              </a:rPr>
              <a:t>iscritte  al registro delle start up innovative </a:t>
            </a:r>
            <a:r>
              <a:rPr lang="it-IT" sz="5600" b="1" dirty="0">
                <a:solidFill>
                  <a:srgbClr val="2B4C7F"/>
                </a:solidFill>
                <a:latin typeface="Novecento sans wide Bold"/>
                <a:cs typeface="Novecento sans wide Bold"/>
              </a:rPr>
              <a:t/>
            </a:r>
            <a:br>
              <a:rPr lang="it-IT" sz="5600" b="1" dirty="0">
                <a:solidFill>
                  <a:srgbClr val="2B4C7F"/>
                </a:solidFill>
                <a:latin typeface="Novecento sans wide Bold"/>
                <a:cs typeface="Novecento sans wide Bold"/>
              </a:rPr>
            </a:br>
            <a:r>
              <a:rPr lang="it-IT" sz="5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per settore (al 18/01/2016).</a:t>
            </a:r>
            <a:endParaRPr lang="it-IT" sz="5600" dirty="0">
              <a:solidFill>
                <a:schemeClr val="tx1">
                  <a:lumMod val="50000"/>
                  <a:lumOff val="50000"/>
                </a:schemeClr>
              </a:solidFill>
              <a:latin typeface="Novecento sans wide Normal"/>
              <a:cs typeface="Novecento sans wide Norm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53824" y="4718054"/>
            <a:ext cx="2339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85000"/>
                  </a:schemeClr>
                </a:solidFill>
              </a:rPr>
              <a:t>Fonte: infoimprese</a:t>
            </a:r>
            <a:endParaRPr lang="it-IT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653824" y="0"/>
            <a:ext cx="0" cy="1091664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37057" y="182717"/>
            <a:ext cx="145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BASSO TASSO DI IMPRENDITORIALITÀ  INNOVATIVA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1435757"/>
              </p:ext>
            </p:extLst>
          </p:nvPr>
        </p:nvGraphicFramePr>
        <p:xfrm>
          <a:off x="1589864" y="1659466"/>
          <a:ext cx="5488269" cy="300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186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041489"/>
            <a:ext cx="8689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5400" b="1" dirty="0" smtClean="0">
                <a:solidFill>
                  <a:srgbClr val="92D050"/>
                </a:solidFill>
              </a:rPr>
              <a:t>QUALI I POSSIBILI OSTACOLI?</a:t>
            </a:r>
            <a:endParaRPr lang="it-IT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9"/>
          <p:cNvCxnSpPr/>
          <p:nvPr/>
        </p:nvCxnSpPr>
        <p:spPr>
          <a:xfrm flipV="1">
            <a:off x="2752085" y="0"/>
            <a:ext cx="0" cy="514350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076915" y="444908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Ostacoli</a:t>
            </a:r>
            <a:endParaRPr lang="it-IT" sz="2800" cap="small" dirty="0">
              <a:solidFill>
                <a:schemeClr val="accent3"/>
              </a:solidFill>
            </a:endParaRPr>
          </a:p>
        </p:txBody>
      </p:sp>
      <p:sp>
        <p:nvSpPr>
          <p:cNvPr id="13" name="Oval 22"/>
          <p:cNvSpPr/>
          <p:nvPr/>
        </p:nvSpPr>
        <p:spPr>
          <a:xfrm>
            <a:off x="2546652" y="1541587"/>
            <a:ext cx="410866" cy="308150"/>
          </a:xfrm>
          <a:prstGeom prst="ellipse">
            <a:avLst/>
          </a:prstGeom>
          <a:gradFill>
            <a:gsLst>
              <a:gs pos="100000">
                <a:srgbClr val="92D05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000" dirty="0">
              <a:latin typeface="League Gothic"/>
              <a:cs typeface="League Gothic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76916" y="1533795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Transizione </a:t>
            </a:r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generazionale</a:t>
            </a:r>
            <a:endParaRPr lang="it-IT" sz="24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22"/>
          <p:cNvSpPr/>
          <p:nvPr/>
        </p:nvSpPr>
        <p:spPr>
          <a:xfrm>
            <a:off x="2546652" y="2369731"/>
            <a:ext cx="410866" cy="308150"/>
          </a:xfrm>
          <a:prstGeom prst="ellipse">
            <a:avLst/>
          </a:prstGeom>
          <a:gradFill>
            <a:gsLst>
              <a:gs pos="100000">
                <a:srgbClr val="92D05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000" dirty="0">
              <a:solidFill>
                <a:srgbClr val="FF0000"/>
              </a:solidFill>
              <a:latin typeface="League Gothic"/>
              <a:cs typeface="League Gothic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03101" y="2315492"/>
            <a:ext cx="424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Formazione </a:t>
            </a:r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imprenditoriale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22"/>
          <p:cNvSpPr/>
          <p:nvPr/>
        </p:nvSpPr>
        <p:spPr>
          <a:xfrm>
            <a:off x="2546652" y="3217516"/>
            <a:ext cx="410866" cy="308150"/>
          </a:xfrm>
          <a:prstGeom prst="ellipse">
            <a:avLst/>
          </a:prstGeom>
          <a:gradFill>
            <a:gsLst>
              <a:gs pos="98000">
                <a:schemeClr val="accent3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0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League Gothic"/>
              <a:cs typeface="League Gothic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24571" y="315633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Barriere </a:t>
            </a:r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all’entrata</a:t>
            </a:r>
            <a:endParaRPr lang="it-IT" sz="24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99055" y="1986587"/>
            <a:ext cx="584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2</a:t>
            </a:r>
            <a:endParaRPr lang="it-IT" sz="6000" dirty="0">
              <a:solidFill>
                <a:srgbClr val="7F7F7F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99055" y="1152405"/>
            <a:ext cx="490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1</a:t>
            </a:r>
            <a:endParaRPr lang="it-IT" sz="6000" dirty="0">
              <a:solidFill>
                <a:srgbClr val="7F7F7F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799055" y="2768602"/>
            <a:ext cx="584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3</a:t>
            </a:r>
            <a:endParaRPr lang="it-IT" sz="6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2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53824" y="1585374"/>
            <a:ext cx="7490176" cy="1524719"/>
          </a:xfrm>
        </p:spPr>
        <p:txBody>
          <a:bodyPr/>
          <a:lstStyle/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La presenza di una famiglia a capo di un’impresa è sia un punto di forza, sia una fonte di debolezze.</a:t>
            </a:r>
          </a:p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L’imprenditore anziano che non avvia un percorso di successione limita le capacità di espansione e consolidamento dell’impresa. </a:t>
            </a:r>
          </a:p>
          <a:p>
            <a:pPr lvl="1"/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</a:rPr>
              <a:t>Gli imprenditori entranti arrivano alla direzione quando sono ormai anziani essi stessi</a:t>
            </a:r>
          </a:p>
          <a:p>
            <a:pPr lvl="1"/>
            <a:r>
              <a:rPr lang="it-IT" sz="2000" i="1" dirty="0" smtClean="0">
                <a:solidFill>
                  <a:schemeClr val="bg1">
                    <a:lumMod val="50000"/>
                  </a:schemeClr>
                </a:solidFill>
              </a:rPr>
              <a:t>I giovani preferiscono cambiare professione piuttosto che aspettare </a:t>
            </a:r>
            <a:endParaRPr lang="it-IT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747935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300" dirty="0" smtClean="0">
                <a:solidFill>
                  <a:srgbClr val="92D050"/>
                </a:solidFill>
              </a:rPr>
              <a:t>Transizione generazionale</a:t>
            </a:r>
            <a:endParaRPr lang="it-IT" sz="33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-99388"/>
            <a:ext cx="886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1</a:t>
            </a:r>
            <a:endParaRPr lang="it-IT" sz="13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90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81743" y="182717"/>
            <a:ext cx="7188305" cy="11419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3300" dirty="0">
                <a:solidFill>
                  <a:schemeClr val="accent3"/>
                </a:solidFill>
                <a:latin typeface="Novecento sans wide Bold"/>
                <a:cs typeface="Novecento sans wide Bold"/>
              </a:rPr>
              <a:t>La formazione </a:t>
            </a:r>
          </a:p>
          <a:p>
            <a:pPr algn="l"/>
            <a:endParaRPr lang="it-IT" sz="1300" b="1" dirty="0">
              <a:latin typeface="Novecento sans wide Normal"/>
              <a:cs typeface="Novecento sans wide Normal"/>
            </a:endParaRPr>
          </a:p>
          <a:p>
            <a:pPr algn="l"/>
            <a:endParaRPr lang="it-IT" sz="6000" b="1" dirty="0" smtClean="0">
              <a:latin typeface="Novecento sans wide Normal"/>
              <a:cs typeface="Novecento sans wide Normal"/>
            </a:endParaRPr>
          </a:p>
          <a:p>
            <a:pPr algn="l"/>
            <a:endParaRPr lang="it-IT" sz="1800" dirty="0">
              <a:latin typeface="Novecento sans wide Normal"/>
              <a:cs typeface="Novecento sans wide Normal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01537" y="-226294"/>
            <a:ext cx="10903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>
                <a:solidFill>
                  <a:srgbClr val="7F7F7F"/>
                </a:solidFill>
                <a:latin typeface="Novecento sans wide Bold"/>
                <a:cs typeface="Novecento sans wide Bold"/>
              </a:rPr>
              <a:t>2</a:t>
            </a:r>
            <a:endParaRPr lang="it-IT" sz="13800" dirty="0">
              <a:solidFill>
                <a:srgbClr val="7F7F7F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743" y="881702"/>
            <a:ext cx="6152443" cy="45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87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81743" y="182717"/>
            <a:ext cx="7188305" cy="11419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3300" dirty="0">
                <a:solidFill>
                  <a:schemeClr val="accent3"/>
                </a:solidFill>
                <a:latin typeface="Novecento sans wide Bold"/>
                <a:cs typeface="Novecento sans wide Bold"/>
              </a:rPr>
              <a:t>La formazione </a:t>
            </a:r>
          </a:p>
          <a:p>
            <a:pPr algn="l"/>
            <a:endParaRPr lang="it-IT" sz="1300" b="1" dirty="0">
              <a:latin typeface="Novecento sans wide Normal"/>
              <a:cs typeface="Novecento sans wide Normal"/>
            </a:endParaRPr>
          </a:p>
          <a:p>
            <a:pPr algn="l"/>
            <a:endParaRPr lang="it-IT" sz="6000" b="1" dirty="0" smtClean="0">
              <a:latin typeface="Novecento sans wide Normal"/>
              <a:cs typeface="Novecento sans wide Normal"/>
            </a:endParaRPr>
          </a:p>
          <a:p>
            <a:pPr algn="l"/>
            <a:endParaRPr lang="it-IT" sz="1800" dirty="0">
              <a:latin typeface="Novecento sans wide Normal"/>
              <a:cs typeface="Novecento sans wide Normal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18470" y="0"/>
            <a:ext cx="10903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7F7F7F"/>
                </a:solidFill>
                <a:latin typeface="Novecento sans wide Bold"/>
                <a:cs typeface="Novecento sans wide Bold"/>
              </a:rPr>
              <a:t>2</a:t>
            </a:r>
            <a:endParaRPr lang="it-IT" sz="13800" dirty="0">
              <a:solidFill>
                <a:srgbClr val="7F7F7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595" y="1324701"/>
            <a:ext cx="7022980" cy="40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5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747935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300" dirty="0" smtClean="0">
                <a:solidFill>
                  <a:srgbClr val="92D050"/>
                </a:solidFill>
              </a:rPr>
              <a:t>Formazione imprenditoriale</a:t>
            </a:r>
            <a:endParaRPr lang="it-IT" sz="33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0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2</a:t>
            </a:r>
            <a:endParaRPr lang="it-IT" sz="11500" dirty="0">
              <a:solidFill>
                <a:srgbClr val="7F7F7F"/>
              </a:solidFill>
            </a:endParaRPr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2878636"/>
              </p:ext>
            </p:extLst>
          </p:nvPr>
        </p:nvGraphicFramePr>
        <p:xfrm>
          <a:off x="1653824" y="1324701"/>
          <a:ext cx="749017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530566" y="4718776"/>
            <a:ext cx="2127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Guesss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2014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6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53824" y="1946612"/>
            <a:ext cx="7490176" cy="1524719"/>
          </a:xfrm>
        </p:spPr>
        <p:txBody>
          <a:bodyPr/>
          <a:lstStyle/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Difficoltà a reperire i capitali</a:t>
            </a:r>
          </a:p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Difficoltà ad acquisire i terreni</a:t>
            </a:r>
          </a:p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Scarsi rendimenti della professione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1064028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300" dirty="0" smtClean="0">
                <a:solidFill>
                  <a:srgbClr val="92D050"/>
                </a:solidFill>
              </a:rPr>
              <a:t>Barriere all’entrata</a:t>
            </a:r>
            <a:endParaRPr lang="it-IT" sz="33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-269379"/>
            <a:ext cx="1103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>
                <a:solidFill>
                  <a:srgbClr val="7F7F7F"/>
                </a:solidFill>
                <a:latin typeface="Novecento sans wide Bold"/>
                <a:cs typeface="Novecento sans wide Bold"/>
              </a:rPr>
              <a:t>3</a:t>
            </a:r>
            <a:endParaRPr lang="it-IT" sz="13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19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1064028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300" dirty="0" smtClean="0">
                <a:solidFill>
                  <a:srgbClr val="92D050"/>
                </a:solidFill>
              </a:rPr>
              <a:t>Barriere all’entrata</a:t>
            </a:r>
            <a:endParaRPr lang="it-IT" sz="3300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xmlns="" val="174544088"/>
              </p:ext>
            </p:extLst>
          </p:nvPr>
        </p:nvGraphicFramePr>
        <p:xfrm>
          <a:off x="2089543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e 10"/>
          <p:cNvSpPr/>
          <p:nvPr/>
        </p:nvSpPr>
        <p:spPr>
          <a:xfrm>
            <a:off x="5248050" y="1771602"/>
            <a:ext cx="992577" cy="9925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392424" y="2067922"/>
            <a:ext cx="7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Georgia"/>
                <a:cs typeface="Georgia"/>
              </a:rPr>
              <a:t>Italia</a:t>
            </a:r>
            <a:endParaRPr lang="it-IT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5740400" y="2696447"/>
            <a:ext cx="23676" cy="116435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37057" y="182717"/>
            <a:ext cx="1452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Entrate esigue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5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3252" y="1041489"/>
            <a:ext cx="86894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AGRICOLTURA GIOVANE:</a:t>
            </a:r>
            <a:endParaRPr lang="it-IT" sz="3600" dirty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UNA PRIORITA’ DEL </a:t>
            </a:r>
            <a:r>
              <a:rPr lang="it-IT" sz="3600" dirty="0">
                <a:solidFill>
                  <a:schemeClr val="bg1"/>
                </a:solidFill>
              </a:rPr>
              <a:t>PSR </a:t>
            </a:r>
            <a:r>
              <a:rPr lang="it-IT" sz="3600" dirty="0" smtClean="0">
                <a:solidFill>
                  <a:schemeClr val="bg1"/>
                </a:solidFill>
              </a:rPr>
              <a:t>2014-2020</a:t>
            </a:r>
          </a:p>
          <a:p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5400" b="1" dirty="0" smtClean="0">
                <a:solidFill>
                  <a:srgbClr val="92D050"/>
                </a:solidFill>
              </a:rPr>
              <a:t>PERCHE’?</a:t>
            </a:r>
            <a:endParaRPr lang="it-IT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9"/>
          <p:cNvCxnSpPr/>
          <p:nvPr/>
        </p:nvCxnSpPr>
        <p:spPr>
          <a:xfrm flipV="1">
            <a:off x="2752085" y="0"/>
            <a:ext cx="0" cy="5143500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076915" y="444908"/>
            <a:ext cx="591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Perché i giovani sono importanti?</a:t>
            </a:r>
            <a:endParaRPr lang="it-IT" sz="2800" cap="small" dirty="0">
              <a:solidFill>
                <a:schemeClr val="accent3"/>
              </a:solidFill>
            </a:endParaRPr>
          </a:p>
        </p:txBody>
      </p:sp>
      <p:sp>
        <p:nvSpPr>
          <p:cNvPr id="13" name="Oval 22"/>
          <p:cNvSpPr/>
          <p:nvPr/>
        </p:nvSpPr>
        <p:spPr>
          <a:xfrm>
            <a:off x="2546652" y="1541587"/>
            <a:ext cx="410866" cy="308150"/>
          </a:xfrm>
          <a:prstGeom prst="ellipse">
            <a:avLst/>
          </a:prstGeom>
          <a:gradFill>
            <a:gsLst>
              <a:gs pos="100000">
                <a:srgbClr val="92D05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000" dirty="0">
              <a:latin typeface="League Gothic"/>
              <a:cs typeface="League Gothic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76916" y="1533795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La</a:t>
            </a:r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 situazione </a:t>
            </a:r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oggi</a:t>
            </a:r>
            <a:endParaRPr lang="it-IT" sz="24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22"/>
          <p:cNvSpPr/>
          <p:nvPr/>
        </p:nvSpPr>
        <p:spPr>
          <a:xfrm>
            <a:off x="2546652" y="2369731"/>
            <a:ext cx="410866" cy="308150"/>
          </a:xfrm>
          <a:prstGeom prst="ellipse">
            <a:avLst/>
          </a:prstGeom>
          <a:gradFill>
            <a:gsLst>
              <a:gs pos="100000">
                <a:srgbClr val="92D05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000" dirty="0">
              <a:solidFill>
                <a:srgbClr val="FF0000"/>
              </a:solidFill>
              <a:latin typeface="League Gothic"/>
              <a:cs typeface="League Gothic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03101" y="2315492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I</a:t>
            </a:r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 </a:t>
            </a:r>
            <a:r>
              <a:rPr lang="it-IT" sz="2400" cap="small" dirty="0" err="1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millenials</a:t>
            </a:r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 </a:t>
            </a:r>
            <a:r>
              <a:rPr lang="it-IT" sz="2400" cap="small" dirty="0" err="1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farmers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22"/>
          <p:cNvSpPr/>
          <p:nvPr/>
        </p:nvSpPr>
        <p:spPr>
          <a:xfrm>
            <a:off x="2546652" y="3217516"/>
            <a:ext cx="410866" cy="308150"/>
          </a:xfrm>
          <a:prstGeom prst="ellipse">
            <a:avLst/>
          </a:prstGeom>
          <a:gradFill>
            <a:gsLst>
              <a:gs pos="98000">
                <a:schemeClr val="accent3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sz="10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League Gothic"/>
              <a:cs typeface="League Gothic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24571" y="3156334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cap="small" dirty="0" smtClean="0">
                <a:solidFill>
                  <a:schemeClr val="bg1">
                    <a:lumMod val="50000"/>
                  </a:schemeClr>
                </a:solidFill>
                <a:latin typeface="Novecento sans wide Bold"/>
                <a:cs typeface="Novecento sans wide Bold"/>
              </a:rPr>
              <a:t>L’ </a:t>
            </a:r>
            <a:r>
              <a:rPr lang="it-IT" sz="2400" cap="small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imprenditorialità</a:t>
            </a:r>
            <a:endParaRPr lang="it-IT" sz="2400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99055" y="1986587"/>
            <a:ext cx="584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2</a:t>
            </a:r>
            <a:endParaRPr lang="it-IT" sz="6000" dirty="0">
              <a:solidFill>
                <a:srgbClr val="7F7F7F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99055" y="1152405"/>
            <a:ext cx="490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1</a:t>
            </a:r>
            <a:endParaRPr lang="it-IT" sz="6000" dirty="0">
              <a:solidFill>
                <a:srgbClr val="7F7F7F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799055" y="2768602"/>
            <a:ext cx="584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3</a:t>
            </a:r>
            <a:endParaRPr lang="it-IT" sz="6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747935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700" dirty="0" smtClean="0">
                <a:solidFill>
                  <a:srgbClr val="92D050"/>
                </a:solidFill>
              </a:rPr>
              <a:t>La situazione oggi</a:t>
            </a:r>
            <a:endParaRPr lang="it-IT" sz="3700" dirty="0">
              <a:solidFill>
                <a:srgbClr val="92D05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-99388"/>
            <a:ext cx="886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1</a:t>
            </a:r>
            <a:endParaRPr lang="it-IT" sz="13800" dirty="0">
              <a:solidFill>
                <a:srgbClr val="7F7F7F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3823" y="808567"/>
            <a:ext cx="5697843" cy="43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9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747935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700" dirty="0" smtClean="0">
                <a:solidFill>
                  <a:srgbClr val="92D050"/>
                </a:solidFill>
              </a:rPr>
              <a:t>La situazione oggi</a:t>
            </a:r>
            <a:endParaRPr lang="it-IT" sz="3700" dirty="0">
              <a:solidFill>
                <a:srgbClr val="92D05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0"/>
            <a:ext cx="886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 smtClean="0">
                <a:solidFill>
                  <a:srgbClr val="7F7F7F"/>
                </a:solidFill>
                <a:latin typeface="Novecento sans wide Bold"/>
                <a:cs typeface="Novecento sans wide Bold"/>
              </a:rPr>
              <a:t>1</a:t>
            </a:r>
            <a:endParaRPr lang="it-IT" sz="13800" dirty="0">
              <a:solidFill>
                <a:srgbClr val="7F7F7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2667" y="1324701"/>
            <a:ext cx="6979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Gli agricoltori più anziani tipicamente sono:</a:t>
            </a:r>
          </a:p>
          <a:p>
            <a:endParaRPr lang="it-IT" sz="3200" dirty="0" smtClean="0">
              <a:solidFill>
                <a:schemeClr val="bg1">
                  <a:lumMod val="50000"/>
                </a:schemeClr>
              </a:solidFill>
              <a:latin typeface="Novecento sans wide Normal" charset="0"/>
              <a:ea typeface="Novecento sans wide Normal" charset="0"/>
              <a:cs typeface="Novecento sans wide Normal" charset="0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Meno istruiti</a:t>
            </a:r>
          </a:p>
          <a:p>
            <a:pPr marL="285750" indent="-285750">
              <a:buFontTx/>
              <a:buChar char="-"/>
            </a:pP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Meno innovativi</a:t>
            </a:r>
          </a:p>
          <a:p>
            <a:pPr marL="285750" indent="-285750">
              <a:buFontTx/>
              <a:buChar char="-"/>
            </a:pPr>
            <a:r>
              <a:rPr lang="it-IT" sz="3200" dirty="0" smtClean="0">
                <a:solidFill>
                  <a:schemeClr val="bg1">
                    <a:lumMod val="50000"/>
                  </a:schemeClr>
                </a:solidFill>
                <a:latin typeface="Novecento sans wide Normal" charset="0"/>
                <a:ea typeface="Novecento sans wide Normal" charset="0"/>
                <a:cs typeface="Novecento sans wide Normal" charset="0"/>
              </a:rPr>
              <a:t>Più avversi al rischio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2186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53824" y="1269281"/>
            <a:ext cx="7490176" cy="2868906"/>
          </a:xfrm>
        </p:spPr>
        <p:txBody>
          <a:bodyPr/>
          <a:lstStyle/>
          <a:p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Una istruzione più elevata</a:t>
            </a:r>
          </a:p>
          <a:p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Una maggiore familiarità con le nuove tecnologie</a:t>
            </a:r>
          </a:p>
          <a:p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Una maggiore sensibilità ai temi della sostenibilità, ecologia, tutela dell’ambiente</a:t>
            </a:r>
          </a:p>
          <a:p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Maggiormente abituati a lavorare in </a:t>
            </a: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team 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Si muovono più agevolmente sui mercati internazionali (conoscenza delle lingue, propensione all’utilizzo di fonti informative online, ecc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747935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3700" cap="small" dirty="0" smtClean="0">
                <a:solidFill>
                  <a:srgbClr val="92D050"/>
                </a:solidFill>
              </a:rPr>
              <a:t>I </a:t>
            </a:r>
            <a:r>
              <a:rPr lang="it-IT" sz="3700" cap="small" dirty="0" err="1" smtClean="0">
                <a:solidFill>
                  <a:srgbClr val="92D050"/>
                </a:solidFill>
              </a:rPr>
              <a:t>millenials</a:t>
            </a:r>
            <a:r>
              <a:rPr lang="it-IT" sz="3700" cap="small" dirty="0" smtClean="0">
                <a:solidFill>
                  <a:srgbClr val="92D050"/>
                </a:solidFill>
              </a:rPr>
              <a:t> </a:t>
            </a:r>
            <a:r>
              <a:rPr lang="it-IT" sz="3700" cap="small" dirty="0" err="1" smtClean="0">
                <a:solidFill>
                  <a:srgbClr val="92D050"/>
                </a:solidFill>
              </a:rPr>
              <a:t>farmers</a:t>
            </a:r>
            <a:endParaRPr lang="it-IT" sz="3700" cap="small" dirty="0">
              <a:solidFill>
                <a:srgbClr val="92D05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0"/>
            <a:ext cx="10903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>
                <a:solidFill>
                  <a:srgbClr val="7F7F7F"/>
                </a:solidFill>
                <a:latin typeface="Novecento sans wide Bold"/>
                <a:cs typeface="Novecento sans wide Bold"/>
              </a:rPr>
              <a:t>2</a:t>
            </a:r>
            <a:endParaRPr lang="it-IT" sz="13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2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2470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53824" y="1946612"/>
            <a:ext cx="7490176" cy="1524719"/>
          </a:xfrm>
        </p:spPr>
        <p:txBody>
          <a:bodyPr/>
          <a:lstStyle/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In Europa la propensione all’imprenditorialità è molto contenuta.</a:t>
            </a:r>
          </a:p>
          <a:p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In Italia in particolare è tra le più basse in Europa. 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53824" y="260673"/>
            <a:ext cx="7188305" cy="10640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>
                    <a:lumMod val="75000"/>
                  </a:schemeClr>
                </a:solidFill>
                <a:latin typeface="Novecento sans wide Bold"/>
                <a:ea typeface="ＭＳ Ｐゴシック" charset="-128"/>
                <a:cs typeface="Novecento sans wide Bold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it-IT" sz="6900" dirty="0" smtClean="0">
                <a:solidFill>
                  <a:srgbClr val="92D050"/>
                </a:solidFill>
              </a:rPr>
              <a:t>Propensione</a:t>
            </a:r>
          </a:p>
          <a:p>
            <a:r>
              <a:rPr lang="it-IT" sz="6900" dirty="0" err="1" smtClean="0">
                <a:solidFill>
                  <a:srgbClr val="92D050"/>
                </a:solidFill>
              </a:rPr>
              <a:t>all’imprenditorialita’</a:t>
            </a:r>
            <a:endParaRPr lang="it-IT" sz="6900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0204" y="0"/>
            <a:ext cx="1103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800" dirty="0">
                <a:solidFill>
                  <a:srgbClr val="7F7F7F"/>
                </a:solidFill>
                <a:latin typeface="Novecento sans wide Bold"/>
                <a:cs typeface="Novecento sans wide Bold"/>
              </a:rPr>
              <a:t>3</a:t>
            </a:r>
            <a:endParaRPr lang="it-IT" sz="13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9112" y="147976"/>
            <a:ext cx="6431591" cy="691586"/>
          </a:xfrm>
        </p:spPr>
        <p:txBody>
          <a:bodyPr>
            <a:noAutofit/>
          </a:bodyPr>
          <a:lstStyle/>
          <a:p>
            <a:pPr algn="l"/>
            <a:r>
              <a:rPr lang="it-IT" sz="3200" dirty="0" smtClean="0">
                <a:solidFill>
                  <a:schemeClr val="accent3"/>
                </a:solidFill>
                <a:latin typeface="Novecento sans wide Bold"/>
                <a:cs typeface="Novecento sans wide Bold"/>
              </a:rPr>
              <a:t>Tasso di imprenditorialità</a:t>
            </a:r>
            <a:r>
              <a:rPr lang="it-IT" sz="1600" dirty="0" smtClean="0">
                <a:solidFill>
                  <a:srgbClr val="7F7F7F"/>
                </a:solidFill>
                <a:latin typeface="Novecento sans wide Normal"/>
                <a:cs typeface="Novecento sans wide Normal"/>
              </a:rPr>
              <a:t/>
            </a:r>
            <a:br>
              <a:rPr lang="it-IT" sz="1600" dirty="0" smtClean="0">
                <a:solidFill>
                  <a:srgbClr val="7F7F7F"/>
                </a:solidFill>
                <a:latin typeface="Novecento sans wide Normal"/>
                <a:cs typeface="Novecento sans wide Normal"/>
              </a:rPr>
            </a:br>
            <a:endParaRPr lang="it-IT" sz="1600" dirty="0">
              <a:solidFill>
                <a:srgbClr val="7F7F7F"/>
              </a:solidFill>
              <a:latin typeface="Novecento sans wide Normal"/>
              <a:cs typeface="Novecento sans wide Norm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774" y="1346579"/>
            <a:ext cx="6634257" cy="37752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00902" y="695238"/>
            <a:ext cx="651588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Percentuale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di </a:t>
            </a:r>
            <a:r>
              <a:rPr lang="it-IT" sz="1600" dirty="0">
                <a:solidFill>
                  <a:schemeClr val="accent3"/>
                </a:solidFill>
                <a:latin typeface="Novecento sans wide DemiBold"/>
                <a:cs typeface="Novecento sans wide DemiBold"/>
              </a:rPr>
              <a:t>imprenditori nascenti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vecento sans wide Normal"/>
                <a:cs typeface="Novecento sans wide Normal"/>
              </a:rPr>
              <a:t>sul totale della popolazione tra i 18 e i 64 anni (da meno di 3 mesi).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7017163" y="1486403"/>
            <a:ext cx="992577" cy="992577"/>
          </a:xfrm>
          <a:prstGeom prst="ellipse">
            <a:avLst/>
          </a:prstGeom>
          <a:solidFill>
            <a:srgbClr val="A71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161537" y="1782723"/>
            <a:ext cx="7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Georgia"/>
                <a:cs typeface="Georgia"/>
              </a:rPr>
              <a:t>Italia</a:t>
            </a:r>
            <a:endParaRPr lang="it-IT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7513452" y="2417770"/>
            <a:ext cx="0" cy="1790374"/>
          </a:xfrm>
          <a:prstGeom prst="line">
            <a:avLst/>
          </a:prstGeom>
          <a:ln>
            <a:solidFill>
              <a:srgbClr val="A71B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653824" y="0"/>
            <a:ext cx="0" cy="1091664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" y="272175"/>
            <a:ext cx="158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solidFill>
                  <a:srgbClr val="7F7F7F"/>
                </a:solidFill>
                <a:latin typeface="Novecento sans wide Book"/>
                <a:cs typeface="Novecento sans wide Book"/>
              </a:rPr>
              <a:t>BASSO TASSO DI IMPRENDITORIALITÀ</a:t>
            </a:r>
            <a:endParaRPr lang="it-IT" sz="1000" dirty="0">
              <a:solidFill>
                <a:srgbClr val="7F7F7F"/>
              </a:solidFill>
              <a:latin typeface="Novecento sans wide Book"/>
              <a:cs typeface="Novecento sans wide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4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1653824" y="0"/>
            <a:ext cx="0" cy="131895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1781743" y="108005"/>
            <a:ext cx="7188305" cy="11419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it-IT" sz="1300" b="1" dirty="0">
              <a:latin typeface="Novecento sans wide Normal"/>
              <a:cs typeface="Novecento sans wide Normal"/>
            </a:endParaRPr>
          </a:p>
          <a:p>
            <a:pPr algn="l"/>
            <a:endParaRPr lang="it-IT" sz="6000" b="1" dirty="0" smtClean="0">
              <a:latin typeface="Novecento sans wide Normal"/>
              <a:cs typeface="Novecento sans wide Normal"/>
            </a:endParaRPr>
          </a:p>
          <a:p>
            <a:pPr algn="l"/>
            <a:endParaRPr lang="it-IT" sz="1800" dirty="0">
              <a:latin typeface="Novecento sans wide Normal"/>
              <a:cs typeface="Novecento sans wide Norm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95716" y="1049332"/>
            <a:ext cx="687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7F7F7F"/>
                </a:solidFill>
                <a:latin typeface="Novecento sans wide Normal"/>
                <a:cs typeface="Novecento sans wide Normal"/>
              </a:rPr>
              <a:t>Percentuale </a:t>
            </a:r>
            <a:r>
              <a:rPr lang="it-IT" sz="1200" dirty="0">
                <a:solidFill>
                  <a:srgbClr val="7F7F7F"/>
                </a:solidFill>
                <a:latin typeface="Novecento sans wide Normal"/>
                <a:cs typeface="Novecento sans wide Normal"/>
              </a:rPr>
              <a:t>di popolazione tra 18-64 anni che pur percependo di avere</a:t>
            </a:r>
          </a:p>
          <a:p>
            <a:r>
              <a:rPr lang="it-IT" sz="1200" dirty="0">
                <a:solidFill>
                  <a:srgbClr val="7F7F7F"/>
                </a:solidFill>
                <a:latin typeface="Novecento sans wide Normal"/>
                <a:cs typeface="Novecento sans wide Normal"/>
              </a:rPr>
              <a:t>un’opportunità imprenditoriale ritiene che </a:t>
            </a:r>
            <a:r>
              <a:rPr lang="it-IT" sz="1200" dirty="0">
                <a:solidFill>
                  <a:srgbClr val="92D050"/>
                </a:solidFill>
                <a:latin typeface="Novecento sans wide Bold"/>
                <a:cs typeface="Novecento sans wide Bold"/>
              </a:rPr>
              <a:t>la paura di fallire </a:t>
            </a:r>
            <a:r>
              <a:rPr lang="it-IT" sz="1200" dirty="0">
                <a:solidFill>
                  <a:srgbClr val="7F7F7F"/>
                </a:solidFill>
                <a:latin typeface="Novecento sans wide Normal"/>
                <a:cs typeface="Novecento sans wide Normal"/>
              </a:rPr>
              <a:t>gli impedirà di avviare</a:t>
            </a:r>
          </a:p>
          <a:p>
            <a:r>
              <a:rPr lang="it-IT" sz="1200" dirty="0">
                <a:solidFill>
                  <a:srgbClr val="7F7F7F"/>
                </a:solidFill>
                <a:latin typeface="Novecento sans wide Normal"/>
                <a:cs typeface="Novecento sans wide Normal"/>
              </a:rPr>
              <a:t>la nuova impresa.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19" y="2238326"/>
            <a:ext cx="5433195" cy="2905174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550775" y="2772787"/>
            <a:ext cx="992577" cy="99257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95149" y="3069107"/>
            <a:ext cx="72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Georgia"/>
                <a:cs typeface="Georgia"/>
              </a:rPr>
              <a:t>Italia</a:t>
            </a:r>
            <a:endParaRPr lang="it-IT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415756" y="3289540"/>
            <a:ext cx="1653274" cy="0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" y="272175"/>
            <a:ext cx="158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solidFill>
                  <a:srgbClr val="7F7F7F"/>
                </a:solidFill>
                <a:latin typeface="Novecento sans wide Book"/>
                <a:cs typeface="Novecento sans wide Book"/>
              </a:rPr>
              <a:t>BASSO TASSO DI IMPRENDITORIALITÀ</a:t>
            </a:r>
            <a:endParaRPr lang="it-IT" sz="1000" dirty="0">
              <a:solidFill>
                <a:srgbClr val="7F7F7F"/>
              </a:solidFill>
              <a:latin typeface="Novecento sans wide Book"/>
              <a:cs typeface="Novecento sans wide Book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17782" y="223652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92D050"/>
                </a:solidFill>
                <a:latin typeface="Novecento sans wide Bold"/>
                <a:cs typeface="Novecento sans wide Bold"/>
              </a:rPr>
              <a:t>Paura di Fallire?</a:t>
            </a:r>
          </a:p>
        </p:txBody>
      </p:sp>
    </p:spTree>
    <p:extLst>
      <p:ext uri="{BB962C8B-B14F-4D97-AF65-F5344CB8AC3E}">
        <p14:creationId xmlns:p14="http://schemas.microsoft.com/office/powerpoint/2010/main" xmlns="" val="203369196"/>
      </p:ext>
    </p:extLst>
  </p:cSld>
  <p:clrMapOvr>
    <a:masterClrMapping/>
  </p:clrMapOvr>
</p:sld>
</file>

<file path=ppt/theme/theme1.xml><?xml version="1.0" encoding="utf-8"?>
<a:theme xmlns:a="http://schemas.openxmlformats.org/drawingml/2006/main" name="GO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crescita.pot</Template>
  <TotalTime>17242</TotalTime>
  <Words>378</Words>
  <Application>Microsoft Office PowerPoint</Application>
  <PresentationFormat>Presentazione su schermo (16:9)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GOST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Tasso di imprenditorialità </vt:lpstr>
      <vt:lpstr>Diapositiva 9</vt:lpstr>
      <vt:lpstr>Imprenditorialita’ tra i giovani in agricoltura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Università degli Studi di Udine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Visintin</dc:creator>
  <cp:lastModifiedBy>AgriestLand2016</cp:lastModifiedBy>
  <cp:revision>100</cp:revision>
  <cp:lastPrinted>2016-01-21T16:49:59Z</cp:lastPrinted>
  <dcterms:created xsi:type="dcterms:W3CDTF">2014-11-11T07:49:11Z</dcterms:created>
  <dcterms:modified xsi:type="dcterms:W3CDTF">2016-01-23T09:36:27Z</dcterms:modified>
</cp:coreProperties>
</file>